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59" r:id="rId5"/>
    <p:sldId id="263" r:id="rId6"/>
    <p:sldId id="258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0D5"/>
    <a:srgbClr val="20829B"/>
    <a:srgbClr val="19ABC5"/>
    <a:srgbClr val="00001E"/>
    <a:srgbClr val="E2E2E2"/>
    <a:srgbClr val="3B9DC9"/>
    <a:srgbClr val="3BA0BB"/>
    <a:srgbClr val="44A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7309-8E4F-4BE5-9D40-3ABCC957AB7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52DB-63BE-4CA9-A87C-5471A020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9644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697232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20B0D5"/>
                </a:solidFill>
              </a:rPr>
              <a:t>ПРИМЕРЫ ПРИМЕНЕНИЯ</a:t>
            </a:r>
            <a:endParaRPr lang="ru-RU" dirty="0">
              <a:solidFill>
                <a:srgbClr val="20B0D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71612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 производстве кабеля.</a:t>
            </a:r>
          </a:p>
          <a:p>
            <a:r>
              <a:rPr lang="ru-RU" sz="1200" i="1" dirty="0" smtClean="0"/>
              <a:t>• Стеклянная лента служит в качестве </a:t>
            </a:r>
            <a:r>
              <a:rPr lang="ru-RU" sz="1200" i="1" dirty="0" err="1" smtClean="0"/>
              <a:t>температуростойкой</a:t>
            </a:r>
            <a:r>
              <a:rPr lang="ru-RU" sz="1200" i="1" dirty="0" smtClean="0"/>
              <a:t> подушки для </a:t>
            </a:r>
            <a:r>
              <a:rPr lang="ru-RU" sz="1200" i="1" dirty="0" err="1" smtClean="0"/>
              <a:t>нефтепогружных</a:t>
            </a:r>
            <a:r>
              <a:rPr lang="ru-RU" sz="1200" i="1" dirty="0" smtClean="0"/>
              <a:t> кабелей со свинцовой оболочкой.</a:t>
            </a:r>
          </a:p>
          <a:p>
            <a:r>
              <a:rPr lang="ru-RU" sz="1200" i="1" dirty="0" smtClean="0"/>
              <a:t>Марки кабеля: КЭСБП-230, КПвСБП-180.</a:t>
            </a:r>
            <a:endParaRPr lang="ru-RU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4786322"/>
            <a:ext cx="7715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лог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285776"/>
            <a:ext cx="1214446" cy="17178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1428736"/>
            <a:ext cx="1428760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5" y="1643050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500306"/>
            <a:ext cx="1371592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500306"/>
            <a:ext cx="12888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14348" y="392906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• Стеклолента (ЛЭСБ) применяется при изготовлении силовых кабелей с пониженной горючестью (не распространяющих горение) с пластмассовой изоляцией и СПЭ изоляцией.</a:t>
            </a:r>
          </a:p>
          <a:p>
            <a:r>
              <a:rPr lang="ru-RU" sz="1200" i="1" dirty="0" smtClean="0"/>
              <a:t>Стеклолентой обматывается сердечник при скрутке на линии для дальнейшего наложения на него пластиката.</a:t>
            </a:r>
            <a:endParaRPr lang="ru-RU" sz="12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4710366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 производстве </a:t>
            </a:r>
            <a:r>
              <a:rPr lang="ru-RU" sz="1400" b="1" dirty="0" err="1" smtClean="0"/>
              <a:t>электроизделий</a:t>
            </a:r>
            <a:endParaRPr lang="ru-RU" sz="1400" b="1" dirty="0" smtClean="0"/>
          </a:p>
          <a:p>
            <a:r>
              <a:rPr lang="ru-RU" sz="1200" i="1" dirty="0" smtClean="0"/>
              <a:t>• Кабельные муфты комплектуются стеклолентой, используемой для бандажа межфазного заполнителя в соединительных муфтах. Так же используются в комплектации уплотнителей кабельных проходов (УКПТ) для армирования и бандажа </a:t>
            </a:r>
            <a:r>
              <a:rPr lang="ru-RU" sz="1200" i="1" dirty="0" err="1" smtClean="0"/>
              <a:t>ленты-герметика</a:t>
            </a:r>
            <a:r>
              <a:rPr lang="ru-RU" sz="1200" i="1" dirty="0" smtClean="0"/>
              <a:t>.</a:t>
            </a:r>
            <a:endParaRPr lang="ru-RU" sz="1200" i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1804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714348" y="5710498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 производстве трансформаторов </a:t>
            </a:r>
          </a:p>
          <a:p>
            <a:r>
              <a:rPr lang="ru-RU" sz="1200" i="1" dirty="0" smtClean="0"/>
              <a:t>• </a:t>
            </a:r>
            <a:r>
              <a:rPr lang="ru-RU" sz="1200" i="1" dirty="0" err="1" smtClean="0"/>
              <a:t>Киперная</a:t>
            </a:r>
            <a:r>
              <a:rPr lang="ru-RU" sz="1200" i="1" dirty="0" smtClean="0"/>
              <a:t>, тафтяная ленты используются непосредственно в производстве трансформаторов, при изготовлении обмоток трансформатора, для </a:t>
            </a:r>
            <a:r>
              <a:rPr lang="ru-RU" sz="1200" i="1" dirty="0" err="1" smtClean="0"/>
              <a:t>замотки</a:t>
            </a:r>
            <a:r>
              <a:rPr lang="ru-RU" sz="1200" i="1" dirty="0" smtClean="0"/>
              <a:t> сердечников, производстве изоляции, а также как технологический материал – для стяжки при производстве различных изоляционных деталей трансформаторов.</a:t>
            </a:r>
            <a:endParaRPr lang="ru-RU" sz="1200" i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81936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9322" y="1357298"/>
            <a:ext cx="30718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АДРЕС</a:t>
            </a:r>
            <a:r>
              <a:rPr lang="ru-RU" b="1" dirty="0" smtClean="0"/>
              <a:t> </a:t>
            </a:r>
          </a:p>
          <a:p>
            <a:pPr algn="ctr"/>
            <a:r>
              <a:rPr lang="ru-RU" sz="1200" i="1" dirty="0" smtClean="0">
                <a:solidFill>
                  <a:schemeClr val="bg1"/>
                </a:solidFill>
              </a:rPr>
              <a:t>431430, Мордовия, </a:t>
            </a:r>
            <a:r>
              <a:rPr lang="ru-RU" sz="1200" i="1" dirty="0" err="1" smtClean="0">
                <a:solidFill>
                  <a:schemeClr val="bg1"/>
                </a:solidFill>
              </a:rPr>
              <a:t>Инсарский</a:t>
            </a:r>
            <a:r>
              <a:rPr lang="ru-RU" sz="1200" i="1" dirty="0" smtClean="0">
                <a:solidFill>
                  <a:schemeClr val="bg1"/>
                </a:solidFill>
              </a:rPr>
              <a:t> район, </a:t>
            </a:r>
            <a:endParaRPr lang="en-US" sz="12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bg1"/>
                </a:solidFill>
              </a:rPr>
              <a:t>г. Инсар, ул. Советская, 68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Телефон/Факс: приемная (83449) 2-10-41, (8342) 24-25-41 </a:t>
            </a:r>
            <a:r>
              <a:rPr lang="ru-RU" sz="1200" i="1" dirty="0" err="1" smtClean="0">
                <a:solidFill>
                  <a:schemeClr val="bg1"/>
                </a:solidFill>
              </a:rPr>
              <a:t>доб</a:t>
            </a:r>
            <a:r>
              <a:rPr lang="ru-RU" sz="1200" i="1" dirty="0" smtClean="0">
                <a:solidFill>
                  <a:schemeClr val="bg1"/>
                </a:solidFill>
              </a:rPr>
              <a:t>. (2131)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e-mail</a:t>
            </a:r>
            <a:r>
              <a:rPr lang="ru-RU" sz="1200" i="1" dirty="0" smtClean="0">
                <a:solidFill>
                  <a:schemeClr val="bg1"/>
                </a:solidFill>
              </a:rPr>
              <a:t>: </a:t>
            </a:r>
            <a:r>
              <a:rPr lang="ru-RU" sz="1200" i="1" dirty="0" err="1" smtClean="0">
                <a:solidFill>
                  <a:schemeClr val="bg1"/>
                </a:solidFill>
              </a:rPr>
              <a:t>steclolenta@mail.ru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                 </a:t>
            </a:r>
            <a:r>
              <a:rPr lang="ru-RU" sz="1200" i="1" dirty="0" smtClean="0">
                <a:solidFill>
                  <a:schemeClr val="bg1"/>
                </a:solidFill>
              </a:rPr>
              <a:t>Сайт: lenta8marta.com </a:t>
            </a:r>
            <a:r>
              <a:rPr lang="ru-RU" sz="1400" dirty="0" smtClean="0">
                <a:solidFill>
                  <a:schemeClr val="bg1"/>
                </a:solidFill>
              </a:rPr>
              <a:t>	</a:t>
            </a:r>
            <a:r>
              <a:rPr lang="ru-RU" dirty="0" smtClean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642918"/>
            <a:ext cx="7500990" cy="642942"/>
          </a:xfrm>
          <a:prstGeom prst="rect">
            <a:avLst/>
          </a:prstGeom>
          <a:solidFill>
            <a:srgbClr val="20B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3786214" cy="1000124"/>
          </a:xfrm>
          <a:noFill/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О КОМПАНИИ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928802"/>
            <a:ext cx="72866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ООО «Ткацкая фабрика «Лента» имени 8 марта» начала свою деятельность в 2011 г., основывая работу на базе ОАО «Лента», история которой началась в 1961 г. </a:t>
            </a:r>
            <a:endParaRPr lang="ru-RU" sz="2000" dirty="0" smtClean="0"/>
          </a:p>
          <a:p>
            <a:pPr algn="ctr"/>
            <a:endParaRPr lang="ru-RU" dirty="0"/>
          </a:p>
          <a:p>
            <a:pPr algn="ctr"/>
            <a:r>
              <a:rPr lang="ru-RU" sz="1600" i="1" dirty="0"/>
              <a:t>Официальное открытие </a:t>
            </a:r>
            <a:r>
              <a:rPr lang="ru-RU" sz="1600" i="1" dirty="0" err="1"/>
              <a:t>Инсарской</a:t>
            </a:r>
            <a:r>
              <a:rPr lang="ru-RU" sz="1600" i="1" dirty="0"/>
              <a:t> лентоткацкой фабрики состоялось 1 января 1961 года. Запуск производства совпал с Международным праздником трудящихся женщин – 8 Марта, так фабрика получила название </a:t>
            </a:r>
            <a:r>
              <a:rPr lang="ru-RU" sz="1600" i="1" dirty="0" err="1"/>
              <a:t>Инсарской</a:t>
            </a:r>
            <a:r>
              <a:rPr lang="ru-RU" sz="1600" i="1" dirty="0"/>
              <a:t> лентоткацкой фабрики имени 8 Марта (ОАО «Лента» с 12 ноября 1992 г.). </a:t>
            </a:r>
            <a:endParaRPr lang="ru-RU" sz="1600" i="1" dirty="0" smtClean="0"/>
          </a:p>
          <a:p>
            <a:pPr algn="ctr"/>
            <a:r>
              <a:rPr lang="ru-RU" sz="1600" i="1" dirty="0"/>
              <a:t>В 2012 году, в рамках модернизации и расширения производства, в дополнение к уже имеющимся станкам было закуплено новое оборудование производства немецкой фирмы </a:t>
            </a:r>
            <a:r>
              <a:rPr lang="ru-RU" sz="1600" i="1" dirty="0" err="1"/>
              <a:t>Mageba</a:t>
            </a:r>
            <a:r>
              <a:rPr lang="ru-RU" sz="1600" i="1" dirty="0"/>
              <a:t>. </a:t>
            </a:r>
            <a:endParaRPr lang="ru-RU" sz="1600" i="1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b="1" i="1" dirty="0">
                <a:solidFill>
                  <a:srgbClr val="20B0D5"/>
                </a:solidFill>
              </a:rPr>
              <a:t>Общество с ограниченной ответственностью «Ткацкая фабрика «Лента» имени 8 марта» является одним из лидеров рынка по продаже лентоткацких изделий промышленного назначения, в частности стеклоленты. </a:t>
            </a:r>
          </a:p>
        </p:txBody>
      </p:sp>
      <p:pic>
        <p:nvPicPr>
          <p:cNvPr id="8" name="Рисунок 7" descr="лого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-428652"/>
            <a:ext cx="1868630" cy="26432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643174" y="3000372"/>
            <a:ext cx="3786214" cy="45719"/>
          </a:xfrm>
          <a:prstGeom prst="rect">
            <a:avLst/>
          </a:prstGeom>
          <a:solidFill>
            <a:srgbClr val="20B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" y="1571612"/>
            <a:ext cx="5972188" cy="1143000"/>
          </a:xfrm>
          <a:noFill/>
        </p:spPr>
        <p:txBody>
          <a:bodyPr/>
          <a:lstStyle/>
          <a:p>
            <a:pPr algn="l"/>
            <a:r>
              <a:rPr lang="ru-RU" dirty="0" smtClean="0">
                <a:solidFill>
                  <a:srgbClr val="20B0D5"/>
                </a:solidFill>
              </a:rPr>
              <a:t>ПРЕИМУЩЕСТВА</a:t>
            </a:r>
            <a:endParaRPr lang="ru-RU" dirty="0">
              <a:solidFill>
                <a:srgbClr val="20B0D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78605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Мы созданы, чтобы производимый нами продукт, соответствовал наивысшим требованиям клиента.</a:t>
            </a:r>
            <a:endParaRPr lang="ru-RU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4786322"/>
            <a:ext cx="7715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лог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"/>
            <a:ext cx="1214446" cy="17178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14390" y="2500298"/>
            <a:ext cx="1428760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64099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Мы постоянно внедряем новые технологии производства и производим модернизацию оборудования.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071942"/>
            <a:ext cx="792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Наша работа проверена временем и мы гордимся своей историей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500570"/>
            <a:ext cx="8001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Высокое качество и стабильность - вот залог успеха нашей компании.</a:t>
            </a:r>
            <a:endParaRPr lang="ru-RU" sz="14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643314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Сотрудничество с нами - перспективный и надежный уровень отношений.</a:t>
            </a:r>
            <a:endParaRPr lang="ru-RU" sz="1400" i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5" y="2857496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5" y="3286124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5" y="3714752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5" y="4143380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5" y="4572008"/>
            <a:ext cx="239023" cy="3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 имени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81439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5000660" cy="500066"/>
          </a:xfrm>
          <a:prstGeom prst="rect">
            <a:avLst/>
          </a:prstGeom>
          <a:solidFill>
            <a:srgbClr val="20B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3714776" cy="7143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Обзор продукции</a:t>
            </a:r>
            <a:endParaRPr lang="ru-RU" sz="3200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857232"/>
            <a:ext cx="2714644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ПРИМЕНЕНИЕ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Стеклоленты ЛЭСБ применяются для изготовления обмоток электрических машин, аппаратов, проводов и в арматуре кабельных изделий.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1214422"/>
            <a:ext cx="378621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6500" b="1" dirty="0">
                <a:solidFill>
                  <a:srgbClr val="20B0D5"/>
                </a:solidFill>
              </a:rPr>
              <a:t>ЛЕНТЫ</a:t>
            </a:r>
            <a:r>
              <a:rPr lang="ru-RU" sz="6200" b="1" dirty="0">
                <a:solidFill>
                  <a:srgbClr val="19ABC5"/>
                </a:solidFill>
              </a:rPr>
              <a:t> </a:t>
            </a:r>
            <a:endParaRPr lang="ru-RU" sz="6200" b="1" dirty="0" smtClean="0">
              <a:solidFill>
                <a:srgbClr val="19ABC5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sz="4400" b="1" dirty="0" smtClean="0"/>
              <a:t>ЭЛЕКТРОИЗОЛЯЦИОННЫЕ </a:t>
            </a:r>
            <a:r>
              <a:rPr lang="ru-RU" sz="4400" b="1" dirty="0"/>
              <a:t>ИЗ СТЕКЛЯННЫХ НИТЕЙ С БЕСЧЕЛНОЧНЫХ СТАНКОВ МАРКИ </a:t>
            </a:r>
            <a:r>
              <a:rPr lang="ru-RU" sz="4400" b="1" dirty="0">
                <a:solidFill>
                  <a:srgbClr val="20B0D5"/>
                </a:solidFill>
              </a:rPr>
              <a:t>ЛЭСБ</a:t>
            </a:r>
            <a:r>
              <a:rPr lang="ru-RU" sz="4400" b="1" dirty="0"/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317284"/>
            <a:ext cx="1476041" cy="12858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317284"/>
            <a:ext cx="1513610" cy="12858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307774"/>
            <a:ext cx="1500198" cy="12953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857760"/>
            <a:ext cx="1428760" cy="13170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857760"/>
            <a:ext cx="1500198" cy="13170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лого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-285776"/>
            <a:ext cx="1380619" cy="19529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 имени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-24"/>
            <a:ext cx="7786742" cy="64644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86512" y="642918"/>
            <a:ext cx="2714644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ПРИМЕНЕНИЕ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1400" i="1" dirty="0" smtClean="0"/>
              <a:t>Стеклоленты ЛЭС применяются для изготовления обмоток электрических машин, аппаратов и проводов</a:t>
            </a:r>
            <a:r>
              <a:rPr lang="ru-RU" i="1" dirty="0" smtClean="0"/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69453"/>
            <a:ext cx="1487979" cy="13835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79052"/>
            <a:ext cx="1500198" cy="13789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983309"/>
            <a:ext cx="1500198" cy="13789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269518"/>
            <a:ext cx="1500198" cy="13839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лого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-285776"/>
            <a:ext cx="1380619" cy="19529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57158" y="1000108"/>
            <a:ext cx="400052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20B0D5"/>
                </a:solidFill>
              </a:rPr>
              <a:t>ЛЕНТЫ</a:t>
            </a:r>
            <a:r>
              <a:rPr lang="ru-RU" sz="3600" b="1" dirty="0" smtClean="0"/>
              <a:t> </a:t>
            </a:r>
            <a:r>
              <a:rPr lang="ru-RU" sz="2400" b="1" dirty="0" smtClean="0"/>
              <a:t>ЭЛЕКТРОИЗОЛЯЦИОННЫЕ ИЗ СТЕКЛЯННЫХ НИТЕЙ 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/>
              <a:t>С ЧЕЛНОЧНЫХ СТАНКОВ МАРКИ </a:t>
            </a:r>
            <a:r>
              <a:rPr lang="ru-RU" sz="2400" b="1" dirty="0" smtClean="0">
                <a:solidFill>
                  <a:srgbClr val="20B0D5"/>
                </a:solidFill>
              </a:rPr>
              <a:t>ЛЭС</a:t>
            </a:r>
            <a:r>
              <a:rPr lang="ru-RU" sz="2400" b="1" dirty="0" smtClean="0"/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071678"/>
            <a:ext cx="72866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ПРИМЕНЕНИЕ </a:t>
            </a:r>
          </a:p>
          <a:p>
            <a:r>
              <a:rPr lang="ru-RU" sz="1400" i="1" dirty="0" smtClean="0"/>
              <a:t>Стеклоленты ЛЭСП применяются для </a:t>
            </a:r>
          </a:p>
          <a:p>
            <a:r>
              <a:rPr lang="ru-RU" sz="1400" i="1" dirty="0" err="1" smtClean="0"/>
              <a:t>опрессовки</a:t>
            </a:r>
            <a:r>
              <a:rPr lang="ru-RU" sz="1400" i="1" dirty="0" smtClean="0"/>
              <a:t> изоляции обмоток </a:t>
            </a:r>
          </a:p>
          <a:p>
            <a:r>
              <a:rPr lang="ru-RU" sz="1400" i="1" dirty="0" smtClean="0"/>
              <a:t>электродвигателей.</a:t>
            </a:r>
          </a:p>
          <a:p>
            <a:endParaRPr lang="ru-RU" dirty="0" smtClean="0"/>
          </a:p>
          <a:p>
            <a:r>
              <a:rPr lang="ru-RU" dirty="0" smtClean="0"/>
              <a:t>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785794"/>
            <a:ext cx="378621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20B0D5"/>
                </a:solidFill>
              </a:rPr>
              <a:t>ЛЕНТЫ</a:t>
            </a:r>
          </a:p>
          <a:p>
            <a:pPr lvl="0">
              <a:spcBef>
                <a:spcPct val="0"/>
              </a:spcBef>
            </a:pPr>
            <a:r>
              <a:rPr lang="ru-RU" sz="2400" b="1" dirty="0" smtClean="0"/>
              <a:t>ЭЛЕКТРОИЗОЛЯЦИОННЫЕ СТЕКЛОПОЛИЭФИРНЫЕ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лог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285776"/>
            <a:ext cx="1380619" cy="19529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2200671" cy="20227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954785"/>
            <a:ext cx="7715272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643470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ПРИМЕНЕНИЕ </a:t>
            </a:r>
          </a:p>
          <a:p>
            <a:r>
              <a:rPr lang="ru-RU" sz="1400" i="1" dirty="0" smtClean="0"/>
              <a:t>Миткалевые ленты применяются в </a:t>
            </a:r>
          </a:p>
          <a:p>
            <a:r>
              <a:rPr lang="ru-RU" sz="1400" i="1" dirty="0" smtClean="0"/>
              <a:t>электротехнических изделиях и для</a:t>
            </a:r>
          </a:p>
          <a:p>
            <a:r>
              <a:rPr lang="ru-RU" sz="1400" i="1" dirty="0" smtClean="0"/>
              <a:t>изготовления изоляционных лент.</a:t>
            </a:r>
          </a:p>
          <a:p>
            <a:r>
              <a:rPr lang="ru-RU" dirty="0" smtClean="0"/>
              <a:t>		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3714776"/>
            <a:ext cx="4714908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20B0D5"/>
                </a:solidFill>
              </a:rPr>
              <a:t>МИТКАЛЕВАЯ ЛЕНТА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20B0D5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429132"/>
            <a:ext cx="2214578" cy="20716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Без имени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326237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ПРИМЕНЕНИЕ </a:t>
            </a:r>
          </a:p>
          <a:p>
            <a:r>
              <a:rPr lang="ru-RU" sz="1400" i="1" dirty="0" err="1" smtClean="0"/>
              <a:t>Киперные</a:t>
            </a:r>
            <a:r>
              <a:rPr lang="ru-RU" sz="1400" i="1" dirty="0" smtClean="0"/>
              <a:t> ленты применяются в электротехнических изделиях и для изготовления изоляционных лент.</a:t>
            </a:r>
          </a:p>
          <a:p>
            <a:r>
              <a:rPr lang="ru-RU" dirty="0" smtClean="0"/>
              <a:t>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857232"/>
            <a:ext cx="378621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20B0D5"/>
                </a:solidFill>
              </a:rPr>
              <a:t>КИПЕРНАЯ ЛЕНТА</a:t>
            </a:r>
          </a:p>
        </p:txBody>
      </p:sp>
      <p:pic>
        <p:nvPicPr>
          <p:cNvPr id="9" name="Рисунок 8" descr="лог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285776"/>
            <a:ext cx="1380619" cy="19529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500438"/>
            <a:ext cx="7929586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14818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ПРИМЕНЕНИЕ </a:t>
            </a:r>
          </a:p>
          <a:p>
            <a:r>
              <a:rPr lang="ru-RU" sz="1400" i="1" dirty="0" smtClean="0"/>
              <a:t>Тафтяные ленты применяются в электротехнических изделиях и для изготовления изоляционных лент. </a:t>
            </a:r>
            <a:r>
              <a:rPr lang="ru-RU" dirty="0" smtClean="0"/>
              <a:t>		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3603500"/>
            <a:ext cx="471490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20B0D5"/>
                </a:solidFill>
              </a:rPr>
              <a:t>ТАФТЯНАЯ ЛЕНТА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20B0D5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142984"/>
            <a:ext cx="1571636" cy="14445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71612"/>
            <a:ext cx="1571636" cy="14445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929066"/>
            <a:ext cx="1643074" cy="15166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714884"/>
            <a:ext cx="1571636" cy="15001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ез имени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623"/>
            <a:ext cx="9144000" cy="6464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2143116"/>
            <a:ext cx="32147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ПРИМЕНЕНИЕ</a:t>
            </a:r>
            <a:r>
              <a:rPr lang="ru-RU" b="1" dirty="0" smtClean="0"/>
              <a:t> </a:t>
            </a:r>
          </a:p>
          <a:p>
            <a:r>
              <a:rPr lang="ru-RU" sz="1400" i="1" dirty="0" smtClean="0"/>
              <a:t>Применяются для </a:t>
            </a:r>
            <a:r>
              <a:rPr lang="ru-RU" sz="1400" i="1" dirty="0" err="1" smtClean="0"/>
              <a:t>электроизоляции</a:t>
            </a:r>
            <a:r>
              <a:rPr lang="ru-RU" sz="1400" i="1" dirty="0" smtClean="0"/>
              <a:t> и изделий </a:t>
            </a:r>
            <a:r>
              <a:rPr lang="ru-RU" sz="1400" i="1" dirty="0" err="1" smtClean="0"/>
              <a:t>спецназначения</a:t>
            </a:r>
            <a:r>
              <a:rPr lang="ru-RU" sz="1600" i="1" dirty="0" smtClean="0"/>
              <a:t>.</a:t>
            </a:r>
            <a:r>
              <a:rPr lang="ru-RU" dirty="0" smtClean="0"/>
              <a:t>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214422"/>
            <a:ext cx="59293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20B0D5"/>
                </a:solidFill>
              </a:rPr>
              <a:t>ШНУР-ЧУЛОК</a:t>
            </a:r>
          </a:p>
          <a:p>
            <a:r>
              <a:rPr lang="ru-RU" sz="9600" b="1" dirty="0" smtClean="0"/>
              <a:t>ХЛОПЧАТОБУМАЖНЫЙ</a:t>
            </a:r>
          </a:p>
          <a:p>
            <a:r>
              <a:rPr lang="ru-RU" sz="9600" b="1" dirty="0" smtClean="0"/>
              <a:t>МАРКИ ШЧХБ </a:t>
            </a:r>
            <a:endParaRPr lang="ru-RU" sz="9600" b="1" dirty="0" smtClean="0">
              <a:solidFill>
                <a:srgbClr val="20B0D5"/>
              </a:solidFill>
            </a:endParaRPr>
          </a:p>
        </p:txBody>
      </p:sp>
      <p:pic>
        <p:nvPicPr>
          <p:cNvPr id="9" name="Рисунок 8" descr="лог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-285776"/>
            <a:ext cx="1380619" cy="19529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286124"/>
            <a:ext cx="5429256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5281870"/>
            <a:ext cx="29289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ПРИМЕНЕНИЕ</a:t>
            </a:r>
            <a:r>
              <a:rPr lang="ru-RU" b="1" dirty="0" smtClean="0"/>
              <a:t> </a:t>
            </a:r>
          </a:p>
          <a:p>
            <a:r>
              <a:rPr lang="ru-RU" sz="1400" i="1" dirty="0" smtClean="0"/>
              <a:t>Применяются для птицефабрик, </a:t>
            </a:r>
          </a:p>
          <a:p>
            <a:r>
              <a:rPr lang="ru-RU" sz="1400" i="1" dirty="0" smtClean="0"/>
              <a:t>в качестве </a:t>
            </a:r>
            <a:r>
              <a:rPr lang="ru-RU" sz="1400" i="1" dirty="0" err="1" smtClean="0"/>
              <a:t>яйцесборника</a:t>
            </a:r>
            <a:r>
              <a:rPr lang="ru-RU" sz="1400" i="1" dirty="0" smtClean="0"/>
              <a:t>.</a:t>
            </a:r>
            <a:r>
              <a:rPr lang="ru-RU" dirty="0" smtClean="0"/>
              <a:t>		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71670" y="4429132"/>
            <a:ext cx="34290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20B0D5"/>
                </a:solidFill>
              </a:rPr>
              <a:t>ЛЕНТА </a:t>
            </a:r>
          </a:p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20B0D5"/>
                </a:solidFill>
              </a:rPr>
              <a:t>ТРАНСПОРТЕРНАЯ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20B0D5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142984"/>
            <a:ext cx="1694321" cy="15573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1772044" cy="16287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 rot="5400000">
            <a:off x="2344573" y="3084682"/>
            <a:ext cx="6215081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857232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ПРИМЕНЕНИЕ</a:t>
            </a:r>
            <a:r>
              <a:rPr lang="ru-RU" b="1" dirty="0" smtClean="0"/>
              <a:t> </a:t>
            </a:r>
          </a:p>
          <a:p>
            <a:r>
              <a:rPr lang="ru-RU" sz="1400" i="1" dirty="0" smtClean="0"/>
              <a:t>Применяются в </a:t>
            </a:r>
          </a:p>
          <a:p>
            <a:r>
              <a:rPr lang="ru-RU" sz="1400" i="1" dirty="0" smtClean="0"/>
              <a:t>мукомольной </a:t>
            </a:r>
          </a:p>
          <a:p>
            <a:r>
              <a:rPr lang="ru-RU" sz="1400" i="1" dirty="0" smtClean="0"/>
              <a:t>промышленности. </a:t>
            </a:r>
            <a:r>
              <a:rPr lang="ru-RU" dirty="0" smtClean="0"/>
              <a:t>		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72132" y="142852"/>
            <a:ext cx="34290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20B0D5"/>
                </a:solidFill>
              </a:rPr>
              <a:t>ЛЕНТА СШИВОЧНАЯ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20B0D5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000108"/>
            <a:ext cx="1694322" cy="15573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643570" y="3710234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ПРИМЕНЕНИЕ</a:t>
            </a:r>
            <a:r>
              <a:rPr lang="ru-RU" b="1" dirty="0" smtClean="0"/>
              <a:t> </a:t>
            </a:r>
          </a:p>
          <a:p>
            <a:r>
              <a:rPr lang="ru-RU" sz="1400" i="1" dirty="0" smtClean="0"/>
              <a:t>Применяются в обувной промышленности.</a:t>
            </a:r>
            <a:r>
              <a:rPr lang="ru-RU" dirty="0" smtClean="0"/>
              <a:t>		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72132" y="2857496"/>
            <a:ext cx="34290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20B0D5"/>
                </a:solidFill>
              </a:rPr>
              <a:t>ЛЕНТА ОКАНТОВОЧНАЯ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20B0D5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572008"/>
            <a:ext cx="1748217" cy="15287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-285776"/>
            <a:ext cx="1380619" cy="19529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929932"/>
            <a:ext cx="40005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ТЕХНИЧЕСКИЕ ХАРАКТЕРИСТИКИ</a:t>
            </a:r>
          </a:p>
          <a:p>
            <a:r>
              <a:rPr lang="ru-RU" sz="1400" b="1" dirty="0" smtClean="0"/>
              <a:t>"Георгиевская лента 25"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Ширина мм 25</a:t>
            </a:r>
            <a:br>
              <a:rPr lang="ru-RU" sz="1400" i="1" dirty="0" smtClean="0"/>
            </a:br>
            <a:r>
              <a:rPr lang="ru-RU" sz="1400" i="1" dirty="0" smtClean="0"/>
              <a:t>Линейная плотность 2,7</a:t>
            </a:r>
            <a:br>
              <a:rPr lang="ru-RU" sz="1400" i="1" dirty="0" smtClean="0"/>
            </a:br>
            <a:r>
              <a:rPr lang="ru-RU" sz="1400" i="1" dirty="0" err="1" smtClean="0"/>
              <a:t>К-во</a:t>
            </a:r>
            <a:r>
              <a:rPr lang="ru-RU" sz="1400" i="1" dirty="0" smtClean="0"/>
              <a:t> нитей 139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"Георгиевская лента 35"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Ширина мм 35</a:t>
            </a:r>
            <a:br>
              <a:rPr lang="ru-RU" sz="1400" i="1" dirty="0" smtClean="0"/>
            </a:br>
            <a:r>
              <a:rPr lang="ru-RU" sz="1400" i="1" dirty="0" smtClean="0"/>
              <a:t>Линейная плотность 6,6</a:t>
            </a:r>
            <a:br>
              <a:rPr lang="ru-RU" sz="1400" i="1" dirty="0" smtClean="0"/>
            </a:br>
            <a:r>
              <a:rPr lang="ru-RU" sz="1400" i="1" dirty="0" err="1" smtClean="0"/>
              <a:t>К-во</a:t>
            </a:r>
            <a:r>
              <a:rPr lang="ru-RU" sz="1400" i="1" dirty="0" smtClean="0"/>
              <a:t> нитей 200 </a:t>
            </a:r>
            <a:r>
              <a:rPr lang="ru-RU" dirty="0" smtClean="0"/>
              <a:t>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928670"/>
            <a:ext cx="792961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solidFill>
                  <a:srgbClr val="20B0D5"/>
                </a:solidFill>
              </a:rPr>
              <a:t>" ГЕОРГИЕВСКАЯ ЛЕНТА и ТРИКОЛОР"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286256"/>
            <a:ext cx="8429684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75" y="4786322"/>
            <a:ext cx="7715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foto_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71678"/>
            <a:ext cx="2214568" cy="16683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429256" y="1906494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ТЕХНИЧЕСКИЕ ХАРАКТЕРИСТИКИ</a:t>
            </a:r>
          </a:p>
          <a:p>
            <a:r>
              <a:rPr lang="ru-RU" sz="1400" b="1" dirty="0" smtClean="0"/>
              <a:t>"</a:t>
            </a:r>
            <a:r>
              <a:rPr lang="ru-RU" sz="1400" b="1" dirty="0" err="1" smtClean="0"/>
              <a:t>Триколор</a:t>
            </a:r>
            <a:r>
              <a:rPr lang="ru-RU" sz="1400" b="1" dirty="0" smtClean="0"/>
              <a:t> 25"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Ширина мм 25</a:t>
            </a:r>
            <a:br>
              <a:rPr lang="ru-RU" sz="1400" i="1" dirty="0" smtClean="0"/>
            </a:br>
            <a:r>
              <a:rPr lang="ru-RU" sz="1400" i="1" dirty="0" smtClean="0"/>
              <a:t>Линейная плотность 4,7</a:t>
            </a:r>
            <a:br>
              <a:rPr lang="ru-RU" sz="1400" i="1" dirty="0" smtClean="0"/>
            </a:br>
            <a:r>
              <a:rPr lang="ru-RU" sz="1400" i="1" dirty="0" err="1" smtClean="0"/>
              <a:t>К-во</a:t>
            </a:r>
            <a:r>
              <a:rPr lang="ru-RU" sz="1400" i="1" dirty="0" smtClean="0"/>
              <a:t> нитей 138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"</a:t>
            </a:r>
            <a:r>
              <a:rPr lang="ru-RU" sz="1400" b="1" dirty="0" err="1" smtClean="0"/>
              <a:t>Триколор</a:t>
            </a:r>
            <a:r>
              <a:rPr lang="ru-RU" sz="1400" b="1" dirty="0" smtClean="0"/>
              <a:t> 35"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Ширина мм 35</a:t>
            </a:r>
            <a:br>
              <a:rPr lang="ru-RU" sz="1400" i="1" dirty="0" smtClean="0"/>
            </a:br>
            <a:r>
              <a:rPr lang="ru-RU" sz="1400" i="1" dirty="0" smtClean="0"/>
              <a:t>Линейная плотность 6,6</a:t>
            </a:r>
            <a:br>
              <a:rPr lang="ru-RU" sz="1400" i="1" dirty="0" smtClean="0"/>
            </a:br>
            <a:r>
              <a:rPr lang="ru-RU" sz="1400" i="1" dirty="0" err="1" smtClean="0"/>
              <a:t>К-во</a:t>
            </a:r>
            <a:r>
              <a:rPr lang="ru-RU" sz="1400" i="1" dirty="0" smtClean="0"/>
              <a:t> нитей 200</a:t>
            </a:r>
          </a:p>
          <a:p>
            <a:r>
              <a:rPr lang="ru-RU" dirty="0" smtClean="0"/>
              <a:t>		</a:t>
            </a:r>
          </a:p>
        </p:txBody>
      </p:sp>
      <p:pic>
        <p:nvPicPr>
          <p:cNvPr id="27" name="Рисунок 26" descr="foto_1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929198"/>
            <a:ext cx="2071702" cy="156068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57158" y="1714488"/>
            <a:ext cx="928694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214546" y="4357694"/>
            <a:ext cx="457203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solidFill>
                  <a:srgbClr val="20B0D5"/>
                </a:solidFill>
              </a:rPr>
              <a:t>"ЛЕНТА РЕМЕННАЯ"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28860" y="5214950"/>
            <a:ext cx="4000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ЛЕНТЫ ПРИМЕНЯЮТСЯ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r>
              <a:rPr lang="ru-RU" sz="1400" i="1" dirty="0" smtClean="0"/>
              <a:t>- для отделки мебели (матрацев и </a:t>
            </a:r>
            <a:r>
              <a:rPr lang="ru-RU" sz="1400" i="1" dirty="0" err="1" smtClean="0"/>
              <a:t>др</a:t>
            </a:r>
            <a:r>
              <a:rPr lang="ru-RU" sz="1400" i="1" dirty="0" smtClean="0"/>
              <a:t>);</a:t>
            </a:r>
            <a:br>
              <a:rPr lang="ru-RU" sz="1400" i="1" dirty="0" smtClean="0"/>
            </a:br>
            <a:r>
              <a:rPr lang="ru-RU" sz="1400" i="1" dirty="0" smtClean="0"/>
              <a:t>- для отделочных работ автомобилей;</a:t>
            </a:r>
            <a:br>
              <a:rPr lang="ru-RU" sz="1400" i="1" dirty="0" smtClean="0"/>
            </a:br>
            <a:r>
              <a:rPr lang="ru-RU" sz="1400" i="1" dirty="0" smtClean="0"/>
              <a:t>- страховых ремней для </a:t>
            </a:r>
            <a:r>
              <a:rPr lang="ru-RU" sz="1400" i="1" dirty="0" err="1" smtClean="0"/>
              <a:t>детстких</a:t>
            </a:r>
            <a:r>
              <a:rPr lang="ru-RU" sz="1400" i="1" dirty="0" smtClean="0"/>
              <a:t> колясок;</a:t>
            </a:r>
            <a:br>
              <a:rPr lang="ru-RU" sz="1400" i="1" dirty="0" smtClean="0"/>
            </a:br>
            <a:r>
              <a:rPr lang="ru-RU" sz="1400" i="1" dirty="0" smtClean="0"/>
              <a:t>- для пошива ручек хозяйственных сумок;</a:t>
            </a:r>
            <a:br>
              <a:rPr lang="ru-RU" sz="1400" i="1" dirty="0" smtClean="0"/>
            </a:br>
            <a:r>
              <a:rPr lang="ru-RU" sz="1400" i="1" dirty="0" smtClean="0"/>
              <a:t>- для ремней школьных ранцев. </a:t>
            </a:r>
            <a:r>
              <a:rPr lang="ru-RU" dirty="0" smtClean="0"/>
              <a:t>		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5072074"/>
            <a:ext cx="928694" cy="45719"/>
          </a:xfrm>
          <a:prstGeom prst="rect">
            <a:avLst/>
          </a:prstGeom>
          <a:solidFill>
            <a:srgbClr val="20B0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539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 КОМПАНИИ</vt:lpstr>
      <vt:lpstr>ПРЕИМУЩЕСТВА</vt:lpstr>
      <vt:lpstr> Обзор продукции</vt:lpstr>
      <vt:lpstr>Слайд 5</vt:lpstr>
      <vt:lpstr>Слайд 6</vt:lpstr>
      <vt:lpstr>Слайд 7</vt:lpstr>
      <vt:lpstr>Слайд 8</vt:lpstr>
      <vt:lpstr>Слайд 9</vt:lpstr>
      <vt:lpstr>ПРИМЕРЫ ПРИМЕНЕНИЯ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Язовцева</dc:creator>
  <cp:lastModifiedBy>Наталья Язовцева</cp:lastModifiedBy>
  <cp:revision>71</cp:revision>
  <dcterms:created xsi:type="dcterms:W3CDTF">2022-10-18T07:54:26Z</dcterms:created>
  <dcterms:modified xsi:type="dcterms:W3CDTF">2024-06-11T11:47:49Z</dcterms:modified>
</cp:coreProperties>
</file>